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2" d="100"/>
          <a:sy n="72" d="100"/>
        </p:scale>
        <p:origin x="-1096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12/21/2024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12/21/2024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1124" y="352864"/>
            <a:ext cx="7851648" cy="685800"/>
          </a:xfrm>
        </p:spPr>
        <p:txBody>
          <a:bodyPr>
            <a:normAutofit/>
          </a:bodyPr>
          <a:lstStyle/>
          <a:p>
            <a:pPr algn="ctr"/>
            <a:r>
              <a:rPr lang="en-US" sz="3000" dirty="0" smtClean="0">
                <a:solidFill>
                  <a:schemeClr val="tx1"/>
                </a:solidFill>
                <a:effectLst/>
                <a:latin typeface="Arial Black" pitchFamily="34" charset="0"/>
              </a:rPr>
              <a:t>WELLCOME </a:t>
            </a:r>
            <a:endParaRPr lang="en-US" sz="3000" dirty="0">
              <a:solidFill>
                <a:schemeClr val="tx1"/>
              </a:solidFill>
              <a:latin typeface="Arial Black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1066800"/>
            <a:ext cx="7854696" cy="609600"/>
          </a:xfrm>
        </p:spPr>
        <p:txBody>
          <a:bodyPr>
            <a:normAutofit/>
          </a:bodyPr>
          <a:lstStyle/>
          <a:p>
            <a:pPr algn="ctr"/>
            <a:r>
              <a:rPr lang="en-US" sz="3000" b="1" dirty="0" smtClean="0">
                <a:latin typeface="Arial Black" pitchFamily="34" charset="0"/>
              </a:rPr>
              <a:t>DEPTH FIRST SEARCH (DFS)</a:t>
            </a:r>
            <a:endParaRPr lang="en-US" sz="3000" dirty="0" smtClean="0">
              <a:latin typeface="Arial Black" pitchFamily="34" charset="0"/>
            </a:endParaRPr>
          </a:p>
          <a:p>
            <a:pPr algn="ctr"/>
            <a:endParaRPr lang="en-US" sz="3000" dirty="0">
              <a:latin typeface="Arial Black" pitchFamily="34" charset="0"/>
            </a:endParaRPr>
          </a:p>
        </p:txBody>
      </p:sp>
      <p:pic>
        <p:nvPicPr>
          <p:cNvPr id="1026" name="Picture 2" descr="C:\Users\DELL\Downloads\folder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9377" y="1905000"/>
            <a:ext cx="4115142" cy="4115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87622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81000" y="381000"/>
            <a:ext cx="8305800" cy="65094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Depth first Search or Depth first traversal is a recursive algorithm for searching all the vertices of a graph or tree data structure. Traversal means visiting all the nodes of a graph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sz="16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endParaRPr lang="en-US" b="1" u="sng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b="1" u="sng" dirty="0" smtClean="0">
                <a:latin typeface="Times New Roman" pitchFamily="18" charset="0"/>
                <a:cs typeface="Times New Roman" pitchFamily="18" charset="0"/>
              </a:rPr>
              <a:t>Depth </a:t>
            </a:r>
            <a:r>
              <a:rPr lang="en-US" b="1" u="sng" dirty="0">
                <a:latin typeface="Times New Roman" pitchFamily="18" charset="0"/>
                <a:cs typeface="Times New Roman" pitchFamily="18" charset="0"/>
              </a:rPr>
              <a:t>First Search Algorithm</a:t>
            </a:r>
          </a:p>
          <a:p>
            <a:pPr algn="just">
              <a:lnSpc>
                <a:spcPct val="150000"/>
              </a:lnSpc>
            </a:pP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A standard DFS implementation puts each vertex of the graph into one of two categories:</a:t>
            </a:r>
          </a:p>
          <a:p>
            <a:pPr algn="just">
              <a:lnSpc>
                <a:spcPct val="150000"/>
              </a:lnSpc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	1.Visited</a:t>
            </a:r>
            <a:endParaRPr lang="en-US" sz="16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	2.Not 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Visited</a:t>
            </a:r>
          </a:p>
          <a:p>
            <a:pPr algn="just">
              <a:lnSpc>
                <a:spcPct val="150000"/>
              </a:lnSpc>
            </a:pP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The purpose of the algorithm is to mark each vertex as visited while avoiding cycles.</a:t>
            </a:r>
          </a:p>
          <a:p>
            <a:pPr algn="just">
              <a:lnSpc>
                <a:spcPct val="150000"/>
              </a:lnSpc>
            </a:pP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The DFS algorithm works as follows:</a:t>
            </a:r>
          </a:p>
          <a:p>
            <a:pPr algn="just">
              <a:lnSpc>
                <a:spcPct val="150000"/>
              </a:lnSpc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	1.Start 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by putting any one of the graph's vertices on top of a stack.</a:t>
            </a:r>
          </a:p>
          <a:p>
            <a:pPr algn="just">
              <a:lnSpc>
                <a:spcPct val="150000"/>
              </a:lnSpc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	2.Take 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the top item of the stack and add it to the visited list.</a:t>
            </a:r>
          </a:p>
          <a:p>
            <a:pPr algn="just">
              <a:lnSpc>
                <a:spcPct val="150000"/>
              </a:lnSpc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	3.Create 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a list of that vertex's adjacent nodes. Add the ones which aren't in the visited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	list 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to the top of the stack.</a:t>
            </a:r>
          </a:p>
          <a:p>
            <a:pPr algn="just">
              <a:lnSpc>
                <a:spcPct val="150000"/>
              </a:lnSpc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	4.Keep 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repeating steps 2 and 3 until the stack is empty.</a:t>
            </a:r>
          </a:p>
          <a:p>
            <a:pPr algn="just">
              <a:lnSpc>
                <a:spcPct val="150000"/>
              </a:lnSpc>
            </a:pPr>
            <a:r>
              <a:rPr lang="en-US" b="1" u="sng" dirty="0" smtClean="0">
                <a:latin typeface="Times New Roman" pitchFamily="18" charset="0"/>
                <a:cs typeface="Times New Roman" pitchFamily="18" charset="0"/>
              </a:rPr>
              <a:t>Depth </a:t>
            </a:r>
            <a:r>
              <a:rPr lang="en-US" b="1" u="sng" dirty="0">
                <a:latin typeface="Times New Roman" pitchFamily="18" charset="0"/>
                <a:cs typeface="Times New Roman" pitchFamily="18" charset="0"/>
              </a:rPr>
              <a:t>First Search Example</a:t>
            </a:r>
          </a:p>
          <a:p>
            <a:pPr algn="just">
              <a:lnSpc>
                <a:spcPct val="150000"/>
              </a:lnSpc>
            </a:pP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Let's see how the Depth First Search algorithm works with an example. We use an undirected graph with 5 vertices.</a:t>
            </a:r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43191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81000" y="152400"/>
            <a:ext cx="8305800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b="1" u="sng" dirty="0" smtClean="0">
                <a:latin typeface="Times New Roman" pitchFamily="18" charset="0"/>
                <a:cs typeface="Times New Roman" pitchFamily="18" charset="0"/>
              </a:rPr>
              <a:t>Depth </a:t>
            </a:r>
            <a:r>
              <a:rPr lang="en-US" b="1" u="sng" dirty="0">
                <a:latin typeface="Times New Roman" pitchFamily="18" charset="0"/>
                <a:cs typeface="Times New Roman" pitchFamily="18" charset="0"/>
              </a:rPr>
              <a:t>First Search Example</a:t>
            </a:r>
          </a:p>
          <a:p>
            <a:pPr algn="just">
              <a:lnSpc>
                <a:spcPct val="150000"/>
              </a:lnSpc>
            </a:pP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Let's see how the Depth First Search algorithm works with an example. We use an undirected graph with 5 vertices.</a:t>
            </a:r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983422" y="1398895"/>
            <a:ext cx="5177155" cy="1947545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381000" y="3325505"/>
            <a:ext cx="8305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Undirected graph with 5 vertices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81000" y="3700046"/>
            <a:ext cx="8305800" cy="7927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0" dirty="0"/>
              <a:t>We start from vertex 0, the DFS algorithm starts by putting it in the Visited list and putting all its adjacent vertices in the stack</a:t>
            </a:r>
            <a:r>
              <a:rPr lang="en-US" sz="1600" dirty="0" smtClean="0"/>
              <a:t>.</a:t>
            </a:r>
            <a:endParaRPr lang="en-US" sz="1600" dirty="0"/>
          </a:p>
        </p:txBody>
      </p:sp>
      <p:pic>
        <p:nvPicPr>
          <p:cNvPr id="9" name="Picture 8" descr="Start by putting it in the Visited list and putting all its adjacent vertices in the stack.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3422" y="4492827"/>
            <a:ext cx="5331778" cy="1755573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TextBox 9"/>
          <p:cNvSpPr txBox="1"/>
          <p:nvPr/>
        </p:nvSpPr>
        <p:spPr>
          <a:xfrm>
            <a:off x="381000" y="6248400"/>
            <a:ext cx="8305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Visit the element and put it in the visited list</a:t>
            </a:r>
          </a:p>
        </p:txBody>
      </p:sp>
    </p:spTree>
    <p:extLst>
      <p:ext uri="{BB962C8B-B14F-4D97-AF65-F5344CB8AC3E}">
        <p14:creationId xmlns:p14="http://schemas.microsoft.com/office/powerpoint/2010/main" val="15994099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81000" y="152400"/>
            <a:ext cx="8305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Next, we visit the element at the top of stack i.e. 1 and go to its adjacent nodes. Since 0 has already been visited, we visit 2 instead.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81000" y="3048000"/>
            <a:ext cx="8305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Visit the element at the top of stack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81000" y="3352800"/>
            <a:ext cx="8305800" cy="417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ct val="150000"/>
              </a:lnSpc>
              <a:defRPr sz="1600"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en-US" dirty="0"/>
              <a:t>Vertex 2 has an unvisited adjacent vertex in 4, so we add that to the top of the stack and visit it.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81000" y="5943600"/>
            <a:ext cx="8305800" cy="417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ct val="150000"/>
              </a:lnSpc>
              <a:defRPr sz="1600"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en-US" dirty="0"/>
              <a:t>Vertex 2 has an unvisited adjacent vertex in 4, so we add that to the top of the stack and visit it.</a:t>
            </a:r>
          </a:p>
        </p:txBody>
      </p:sp>
      <p:sp>
        <p:nvSpPr>
          <p:cNvPr id="8" name="Rectangle 7"/>
          <p:cNvSpPr/>
          <p:nvPr/>
        </p:nvSpPr>
        <p:spPr>
          <a:xfrm>
            <a:off x="1997277" y="1059129"/>
            <a:ext cx="5177155" cy="1947545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pic>
        <p:nvPicPr>
          <p:cNvPr id="11" name="Picture 10" descr="Vertex 2 has an unvisited adjacent vertex in 4, so we add that to the top of the stack and visit it.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7276" y="3886200"/>
            <a:ext cx="5177155" cy="19812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953096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81000" y="2097178"/>
            <a:ext cx="8305800" cy="417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Vertex 2 has an unvisited adjacent vertex in 4, so we add that to the top of the stack and visit it.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81000" y="2514600"/>
            <a:ext cx="8305800" cy="786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ct val="150000"/>
              </a:lnSpc>
              <a:defRPr sz="1600">
                <a:latin typeface="Times New Roman" pitchFamily="18" charset="0"/>
                <a:cs typeface="Times New Roman" pitchFamily="18" charset="0"/>
              </a:defRPr>
            </a:lvl1pPr>
          </a:lstStyle>
          <a:p>
            <a:pPr algn="just"/>
            <a:r>
              <a:rPr lang="en-US" dirty="0"/>
              <a:t>After we visit the last element 3, it doesn't have any unvisited adjacent nodes, so we have completed the Depth First Traversal of the graph.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81000" y="5029200"/>
            <a:ext cx="8305800" cy="786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ct val="150000"/>
              </a:lnSpc>
              <a:defRPr sz="1600">
                <a:latin typeface="Times New Roman" pitchFamily="18" charset="0"/>
                <a:cs typeface="Times New Roman" pitchFamily="18" charset="0"/>
              </a:defRPr>
            </a:lvl1pPr>
          </a:lstStyle>
          <a:p>
            <a:pPr algn="just"/>
            <a:r>
              <a:rPr lang="en-US" dirty="0"/>
              <a:t>After we visit the last element 3, it doesn't have any unvisited adjacent nodes, so we have completed the Depth First Traversal of the graph.</a:t>
            </a:r>
          </a:p>
        </p:txBody>
      </p:sp>
      <p:pic>
        <p:nvPicPr>
          <p:cNvPr id="9" name="Picture 8" descr="Vertex 2 has an unvisited adjacent vertex in 4, so we add that to the top of the stack and visit it.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7276" y="304800"/>
            <a:ext cx="5228590" cy="17322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Picture 11" descr="After we visit the last element 3, it doesn't have any unvisited adjacent nodes, so we have completed the Depth First Traversal of the graph.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5487" y="3352800"/>
            <a:ext cx="5230379" cy="168211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063621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81000" y="381000"/>
            <a:ext cx="8305800" cy="19851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ct val="150000"/>
              </a:lnSpc>
              <a:defRPr sz="1600">
                <a:latin typeface="Times New Roman" pitchFamily="18" charset="0"/>
                <a:cs typeface="Times New Roman" pitchFamily="18" charset="0"/>
              </a:defRPr>
            </a:lvl1pPr>
          </a:lstStyle>
          <a:p>
            <a:pPr algn="just"/>
            <a:r>
              <a:rPr lang="en-US" sz="1800" b="1" dirty="0"/>
              <a:t>Application of DFS Algorithm</a:t>
            </a:r>
            <a:endParaRPr lang="en-US" b="1" dirty="0"/>
          </a:p>
          <a:p>
            <a:pPr algn="just"/>
            <a:r>
              <a:rPr lang="en-US" dirty="0" smtClean="0"/>
              <a:t>	1.For </a:t>
            </a:r>
            <a:r>
              <a:rPr lang="en-US" dirty="0"/>
              <a:t>finding the path</a:t>
            </a:r>
          </a:p>
          <a:p>
            <a:pPr algn="just"/>
            <a:r>
              <a:rPr lang="en-US" dirty="0" smtClean="0"/>
              <a:t>	2.To </a:t>
            </a:r>
            <a:r>
              <a:rPr lang="en-US" dirty="0"/>
              <a:t>test if the graph is bipartite</a:t>
            </a:r>
          </a:p>
          <a:p>
            <a:pPr algn="just"/>
            <a:r>
              <a:rPr lang="en-US" dirty="0" smtClean="0"/>
              <a:t>	3.For </a:t>
            </a:r>
            <a:r>
              <a:rPr lang="en-US" dirty="0"/>
              <a:t>finding the strongly connected components of a graph</a:t>
            </a:r>
          </a:p>
          <a:p>
            <a:pPr algn="just"/>
            <a:r>
              <a:rPr lang="en-US" dirty="0" smtClean="0"/>
              <a:t>	4.For </a:t>
            </a:r>
            <a:r>
              <a:rPr lang="en-US" dirty="0"/>
              <a:t>detecting cycles in a </a:t>
            </a:r>
            <a:r>
              <a:rPr lang="en-US" dirty="0" smtClean="0"/>
              <a:t>graph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533400" y="3425041"/>
            <a:ext cx="8305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ct val="150000"/>
              </a:lnSpc>
              <a:defRPr sz="1600">
                <a:latin typeface="Times New Roman" pitchFamily="18" charset="0"/>
                <a:cs typeface="Times New Roman" pitchFamily="18" charset="0"/>
              </a:defRPr>
            </a:lvl1pPr>
          </a:lstStyle>
          <a:p>
            <a:pPr algn="ctr"/>
            <a:r>
              <a:rPr lang="en-US" sz="3000" b="1" dirty="0" smtClean="0">
                <a:latin typeface="Arial Black" pitchFamily="34" charset="0"/>
              </a:rPr>
              <a:t>THANK YOU</a:t>
            </a:r>
          </a:p>
          <a:p>
            <a:pPr algn="ctr"/>
            <a:r>
              <a:rPr lang="en-US" sz="1800" b="1" dirty="0" smtClean="0">
                <a:solidFill>
                  <a:srgbClr val="FFFF00"/>
                </a:solidFill>
              </a:rPr>
              <a:t>Presented </a:t>
            </a:r>
            <a:r>
              <a:rPr lang="en-US" sz="1800" b="1" smtClean="0">
                <a:solidFill>
                  <a:srgbClr val="FFFF00"/>
                </a:solidFill>
              </a:rPr>
              <a:t>by </a:t>
            </a:r>
            <a:r>
              <a:rPr lang="en-US" sz="1800" b="1" smtClean="0">
                <a:solidFill>
                  <a:srgbClr val="FFFF00"/>
                </a:solidFill>
              </a:rPr>
              <a:t>byteslides.com</a:t>
            </a:r>
            <a:endParaRPr lang="en-US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166063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24</TotalTime>
  <Words>307</Words>
  <Application>Microsoft Office PowerPoint</Application>
  <PresentationFormat>On-screen Show (4:3)</PresentationFormat>
  <Paragraphs>35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Flow</vt:lpstr>
      <vt:lpstr>WELLCOME 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WELLCOME </dc:title>
  <dc:creator>SHER ALI</dc:creator>
  <cp:lastModifiedBy>Repla</cp:lastModifiedBy>
  <cp:revision>10</cp:revision>
  <dcterms:created xsi:type="dcterms:W3CDTF">2006-08-16T00:00:00Z</dcterms:created>
  <dcterms:modified xsi:type="dcterms:W3CDTF">2024-12-21T19:36:39Z</dcterms:modified>
</cp:coreProperties>
</file>