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3"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60" autoAdjust="0"/>
  </p:normalViewPr>
  <p:slideViewPr>
    <p:cSldViewPr>
      <p:cViewPr>
        <p:scale>
          <a:sx n="75" d="100"/>
          <a:sy n="75" d="100"/>
        </p:scale>
        <p:origin x="-1016" y="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5000">
              <a:srgbClr val="C00000"/>
            </a:gs>
            <a:gs pos="13000">
              <a:srgbClr val="8E000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7772400" cy="685799"/>
          </a:xfrm>
        </p:spPr>
        <p:txBody>
          <a:bodyPr>
            <a:normAutofit/>
          </a:bodyPr>
          <a:lstStyle/>
          <a:p>
            <a:r>
              <a:rPr lang="en-US" sz="3200" dirty="0" smtClean="0">
                <a:latin typeface="Arial Black" pitchFamily="34" charset="0"/>
              </a:rPr>
              <a:t>WELLCOME</a:t>
            </a:r>
            <a:endParaRPr lang="en-US" sz="3200" dirty="0">
              <a:latin typeface="Arial Black" pitchFamily="34" charset="0"/>
            </a:endParaRPr>
          </a:p>
        </p:txBody>
      </p:sp>
      <p:sp>
        <p:nvSpPr>
          <p:cNvPr id="15" name="Right Triangle 14"/>
          <p:cNvSpPr/>
          <p:nvPr/>
        </p:nvSpPr>
        <p:spPr>
          <a:xfrm rot="10800000">
            <a:off x="7696200" y="0"/>
            <a:ext cx="1447800" cy="1505252"/>
          </a:xfrm>
          <a:prstGeom prst="r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304800" y="762000"/>
            <a:ext cx="7772400" cy="6857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latin typeface="Arial Black" pitchFamily="34" charset="0"/>
              </a:rPr>
              <a:t>INSERTION SORT ALGORITHM</a:t>
            </a:r>
            <a:endParaRPr lang="en-US" sz="3200" dirty="0">
              <a:latin typeface="Arial Black" pitchFamily="34" charset="0"/>
            </a:endParaRPr>
          </a:p>
        </p:txBody>
      </p:sp>
      <p:pic>
        <p:nvPicPr>
          <p:cNvPr id="1026" name="Picture 2" descr="C:\Users\DELL\Downloads\algorithm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430" y="1752601"/>
            <a:ext cx="4115140" cy="4115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870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533400"/>
            <a:ext cx="7772400" cy="4876800"/>
          </a:xfrm>
        </p:spPr>
        <p:txBody>
          <a:bodyPr>
            <a:normAutofit/>
          </a:bodyPr>
          <a:lstStyle/>
          <a:p>
            <a:pPr algn="just">
              <a:lnSpc>
                <a:spcPct val="150000"/>
              </a:lnSpc>
            </a:pPr>
            <a:r>
              <a:rPr lang="en-US" sz="1600" dirty="0">
                <a:solidFill>
                  <a:schemeClr val="tx1"/>
                </a:solidFill>
                <a:latin typeface="Times New Roman" pitchFamily="18" charset="0"/>
                <a:cs typeface="Times New Roman" pitchFamily="18" charset="0"/>
              </a:rPr>
              <a:t>Insertion sort is a sorting algorithm that places an unsorted element at its suitable place in each iteration.</a:t>
            </a:r>
          </a:p>
          <a:p>
            <a:pPr algn="just">
              <a:lnSpc>
                <a:spcPct val="150000"/>
              </a:lnSpc>
            </a:pPr>
            <a:r>
              <a:rPr lang="en-US" sz="1600" dirty="0">
                <a:solidFill>
                  <a:schemeClr val="tx1"/>
                </a:solidFill>
                <a:latin typeface="Times New Roman" pitchFamily="18" charset="0"/>
                <a:cs typeface="Times New Roman" pitchFamily="18" charset="0"/>
              </a:rPr>
              <a:t>Insertion sort works similarly as we sort cards in our hand in a card </a:t>
            </a:r>
            <a:r>
              <a:rPr lang="en-US" sz="1600" dirty="0" smtClean="0">
                <a:solidFill>
                  <a:schemeClr val="tx1"/>
                </a:solidFill>
                <a:latin typeface="Times New Roman" pitchFamily="18" charset="0"/>
                <a:cs typeface="Times New Roman" pitchFamily="18" charset="0"/>
              </a:rPr>
              <a:t>game. We </a:t>
            </a:r>
            <a:r>
              <a:rPr lang="en-US" sz="1600" dirty="0">
                <a:solidFill>
                  <a:schemeClr val="tx1"/>
                </a:solidFill>
                <a:latin typeface="Times New Roman" pitchFamily="18" charset="0"/>
                <a:cs typeface="Times New Roman" pitchFamily="18" charset="0"/>
              </a:rPr>
              <a:t>assume that the first card is already sorted then, we select an unsorted card. If the unsorted card is greater than the card in hand, it is placed on the right otherwise, to the left. In the same way, other unsorted cards are taken and put in their right </a:t>
            </a:r>
            <a:r>
              <a:rPr lang="en-US" sz="1600" dirty="0" smtClean="0">
                <a:solidFill>
                  <a:schemeClr val="tx1"/>
                </a:solidFill>
                <a:latin typeface="Times New Roman" pitchFamily="18" charset="0"/>
                <a:cs typeface="Times New Roman" pitchFamily="18" charset="0"/>
              </a:rPr>
              <a:t>place. A </a:t>
            </a:r>
            <a:r>
              <a:rPr lang="en-US" sz="1600" dirty="0">
                <a:solidFill>
                  <a:schemeClr val="tx1"/>
                </a:solidFill>
                <a:latin typeface="Times New Roman" pitchFamily="18" charset="0"/>
                <a:cs typeface="Times New Roman" pitchFamily="18" charset="0"/>
              </a:rPr>
              <a:t>similar approach is used by insertion sort.</a:t>
            </a:r>
          </a:p>
          <a:p>
            <a:pPr algn="just"/>
            <a:endParaRPr lang="en-US" sz="1600" b="1" dirty="0" smtClean="0">
              <a:solidFill>
                <a:schemeClr val="tx1"/>
              </a:solidFill>
              <a:latin typeface="Times New Roman" pitchFamily="18" charset="0"/>
              <a:cs typeface="Times New Roman" pitchFamily="18" charset="0"/>
            </a:endParaRPr>
          </a:p>
          <a:p>
            <a:pPr algn="just"/>
            <a:r>
              <a:rPr lang="en-US" sz="1600" b="1" dirty="0" smtClean="0">
                <a:solidFill>
                  <a:schemeClr val="tx1"/>
                </a:solidFill>
                <a:latin typeface="Times New Roman" pitchFamily="18" charset="0"/>
                <a:cs typeface="Times New Roman" pitchFamily="18" charset="0"/>
              </a:rPr>
              <a:t>WORKING OF INSERTION SORT</a:t>
            </a:r>
          </a:p>
          <a:p>
            <a:pPr algn="just"/>
            <a:r>
              <a:rPr lang="en-US" sz="1600" dirty="0" smtClean="0">
                <a:solidFill>
                  <a:schemeClr val="tx1"/>
                </a:solidFill>
                <a:latin typeface="Times New Roman" pitchFamily="18" charset="0"/>
                <a:cs typeface="Times New Roman" pitchFamily="18" charset="0"/>
              </a:rPr>
              <a:t>Suppose </a:t>
            </a:r>
            <a:r>
              <a:rPr lang="en-US" sz="1600" dirty="0">
                <a:solidFill>
                  <a:schemeClr val="tx1"/>
                </a:solidFill>
                <a:latin typeface="Times New Roman" pitchFamily="18" charset="0"/>
                <a:cs typeface="Times New Roman" pitchFamily="18" charset="0"/>
              </a:rPr>
              <a:t>we need to sort the following array.</a:t>
            </a:r>
          </a:p>
          <a:p>
            <a:pPr algn="just"/>
            <a:endParaRPr lang="en-US" sz="1600" dirty="0">
              <a:solidFill>
                <a:schemeClr val="tx1"/>
              </a:solidFill>
              <a:latin typeface="Times New Roman" pitchFamily="18" charset="0"/>
              <a:cs typeface="Times New Roman" pitchFamily="18" charset="0"/>
            </a:endParaRPr>
          </a:p>
        </p:txBody>
      </p:sp>
      <p:sp>
        <p:nvSpPr>
          <p:cNvPr id="15" name="Right Triangle 14"/>
          <p:cNvSpPr/>
          <p:nvPr/>
        </p:nvSpPr>
        <p:spPr>
          <a:xfrm rot="10800000">
            <a:off x="7696200" y="0"/>
            <a:ext cx="1447800" cy="1505252"/>
          </a:xfrm>
          <a:prstGeom prst="r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Insertion Sort Steps"/>
          <p:cNvPicPr/>
          <p:nvPr/>
        </p:nvPicPr>
        <p:blipFill>
          <a:blip r:embed="rId2">
            <a:extLst>
              <a:ext uri="{28A0092B-C50C-407E-A947-70E740481C1C}">
                <a14:useLocalDpi xmlns:a14="http://schemas.microsoft.com/office/drawing/2010/main" val="0"/>
              </a:ext>
            </a:extLst>
          </a:blip>
          <a:srcRect/>
          <a:stretch>
            <a:fillRect/>
          </a:stretch>
        </p:blipFill>
        <p:spPr bwMode="auto">
          <a:xfrm>
            <a:off x="2438400" y="4419600"/>
            <a:ext cx="4648200" cy="1752600"/>
          </a:xfrm>
          <a:prstGeom prst="rect">
            <a:avLst/>
          </a:prstGeom>
          <a:noFill/>
          <a:ln>
            <a:noFill/>
          </a:ln>
        </p:spPr>
      </p:pic>
      <p:sp>
        <p:nvSpPr>
          <p:cNvPr id="4" name="TextBox 3"/>
          <p:cNvSpPr txBox="1"/>
          <p:nvPr/>
        </p:nvSpPr>
        <p:spPr>
          <a:xfrm>
            <a:off x="2743200" y="5753100"/>
            <a:ext cx="4038600" cy="338554"/>
          </a:xfrm>
          <a:prstGeom prst="rect">
            <a:avLst/>
          </a:prstGeom>
          <a:noFill/>
        </p:spPr>
        <p:txBody>
          <a:bodyPr wrap="square" rtlCol="0">
            <a:spAutoFit/>
          </a:bodyPr>
          <a:lstStyle/>
          <a:p>
            <a:pPr algn="ctr"/>
            <a:r>
              <a:rPr lang="en-US" sz="1600" dirty="0">
                <a:latin typeface="Times New Roman" pitchFamily="18" charset="0"/>
                <a:cs typeface="Times New Roman" pitchFamily="18" charset="0"/>
              </a:rPr>
              <a:t>Initial array</a:t>
            </a:r>
          </a:p>
        </p:txBody>
      </p:sp>
    </p:spTree>
    <p:extLst>
      <p:ext uri="{BB962C8B-B14F-4D97-AF65-F5344CB8AC3E}">
        <p14:creationId xmlns:p14="http://schemas.microsoft.com/office/powerpoint/2010/main" val="2859526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914400"/>
            <a:ext cx="7772400" cy="4876800"/>
          </a:xfrm>
        </p:spPr>
        <p:txBody>
          <a:bodyPr>
            <a:normAutofit/>
          </a:bodyPr>
          <a:lstStyle/>
          <a:p>
            <a:pPr algn="l">
              <a:lnSpc>
                <a:spcPct val="150000"/>
              </a:lnSpc>
            </a:pPr>
            <a:r>
              <a:rPr lang="en-US" sz="1600" dirty="0">
                <a:latin typeface="Times New Roman" pitchFamily="18" charset="0"/>
                <a:cs typeface="Times New Roman" pitchFamily="18" charset="0"/>
              </a:rPr>
              <a:t>The first element in the array is assumed to be sorted. Take the second element and store it separately in </a:t>
            </a:r>
            <a:r>
              <a:rPr lang="en-US" sz="1600" dirty="0" smtClean="0">
                <a:latin typeface="Times New Roman" pitchFamily="18" charset="0"/>
                <a:cs typeface="Times New Roman" pitchFamily="18" charset="0"/>
              </a:rPr>
              <a:t>key. Compare</a:t>
            </a:r>
            <a:r>
              <a:rPr lang="en-US" sz="1600" dirty="0">
                <a:latin typeface="Times New Roman" pitchFamily="18" charset="0"/>
                <a:cs typeface="Times New Roman" pitchFamily="18" charset="0"/>
              </a:rPr>
              <a:t> key with the first element. If the first element is greater than key, then key is placed in front of the first element.</a:t>
            </a:r>
            <a:endParaRPr lang="en-US" sz="1600" dirty="0">
              <a:solidFill>
                <a:schemeClr val="tx1"/>
              </a:solidFill>
              <a:latin typeface="Times New Roman" pitchFamily="18" charset="0"/>
              <a:cs typeface="Times New Roman" pitchFamily="18" charset="0"/>
            </a:endParaRPr>
          </a:p>
        </p:txBody>
      </p:sp>
      <p:sp>
        <p:nvSpPr>
          <p:cNvPr id="15" name="Right Triangle 14"/>
          <p:cNvSpPr/>
          <p:nvPr/>
        </p:nvSpPr>
        <p:spPr>
          <a:xfrm rot="10800000">
            <a:off x="7696200" y="0"/>
            <a:ext cx="1447800" cy="1505252"/>
          </a:xfrm>
          <a:prstGeom prst="r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Insertion Sort Steps"/>
          <p:cNvPicPr/>
          <p:nvPr/>
        </p:nvPicPr>
        <p:blipFill rotWithShape="1">
          <a:blip r:embed="rId2">
            <a:extLst>
              <a:ext uri="{28A0092B-C50C-407E-A947-70E740481C1C}">
                <a14:useLocalDpi xmlns:a14="http://schemas.microsoft.com/office/drawing/2010/main" val="0"/>
              </a:ext>
            </a:extLst>
          </a:blip>
          <a:srcRect l="1749" t="12577"/>
          <a:stretch/>
        </p:blipFill>
        <p:spPr bwMode="auto">
          <a:xfrm>
            <a:off x="2819400" y="1905000"/>
            <a:ext cx="3745230" cy="2979420"/>
          </a:xfrm>
          <a:prstGeom prst="rect">
            <a:avLst/>
          </a:prstGeom>
          <a:noFill/>
          <a:ln>
            <a:noFill/>
          </a:ln>
        </p:spPr>
      </p:pic>
      <p:sp>
        <p:nvSpPr>
          <p:cNvPr id="10" name="TextBox 9"/>
          <p:cNvSpPr txBox="1"/>
          <p:nvPr/>
        </p:nvSpPr>
        <p:spPr>
          <a:xfrm>
            <a:off x="228600" y="5090783"/>
            <a:ext cx="8610600" cy="338554"/>
          </a:xfrm>
          <a:prstGeom prst="rect">
            <a:avLst/>
          </a:prstGeom>
          <a:noFill/>
        </p:spPr>
        <p:txBody>
          <a:bodyPr wrap="square" rtlCol="0">
            <a:spAutoFit/>
          </a:bodyPr>
          <a:lstStyle/>
          <a:p>
            <a:pPr lvl="0"/>
            <a:r>
              <a:rPr lang="en-US" sz="1600" dirty="0">
                <a:latin typeface="Times New Roman" pitchFamily="18" charset="0"/>
                <a:cs typeface="Times New Roman" pitchFamily="18" charset="0"/>
              </a:rPr>
              <a:t>If the first element is greater than key, then key is placed in front of the first element</a:t>
            </a:r>
            <a:r>
              <a:rPr lang="en-US"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767972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914400"/>
            <a:ext cx="7772400" cy="1406768"/>
          </a:xfrm>
        </p:spPr>
        <p:txBody>
          <a:bodyPr>
            <a:normAutofit/>
          </a:bodyPr>
          <a:lstStyle/>
          <a:p>
            <a:pPr algn="l">
              <a:lnSpc>
                <a:spcPct val="150000"/>
              </a:lnSpc>
            </a:pPr>
            <a:r>
              <a:rPr lang="en-US" sz="1600" dirty="0" smtClean="0">
                <a:latin typeface="Times New Roman" pitchFamily="18" charset="0"/>
                <a:cs typeface="Times New Roman" pitchFamily="18" charset="0"/>
              </a:rPr>
              <a:t>Now</a:t>
            </a:r>
            <a:r>
              <a:rPr lang="en-US" sz="1600" dirty="0">
                <a:latin typeface="Times New Roman" pitchFamily="18" charset="0"/>
                <a:cs typeface="Times New Roman" pitchFamily="18" charset="0"/>
              </a:rPr>
              <a:t>, the first two elements are </a:t>
            </a:r>
            <a:r>
              <a:rPr lang="en-US" sz="1600" dirty="0" smtClean="0">
                <a:latin typeface="Times New Roman" pitchFamily="18" charset="0"/>
                <a:cs typeface="Times New Roman" pitchFamily="18" charset="0"/>
              </a:rPr>
              <a:t>sorted.</a:t>
            </a:r>
            <a:r>
              <a:rPr lang="en-US" sz="1600"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Take </a:t>
            </a:r>
            <a:r>
              <a:rPr lang="en-US" sz="1600" dirty="0">
                <a:latin typeface="Times New Roman" pitchFamily="18" charset="0"/>
                <a:cs typeface="Times New Roman" pitchFamily="18" charset="0"/>
              </a:rPr>
              <a:t>the third element and compare it with the elements on the left of it. Placed it just behind the element smaller than it. If there is no element smaller than it, then place it at the beginning of the array</a:t>
            </a:r>
            <a:endParaRPr lang="en-US" sz="1600" dirty="0">
              <a:solidFill>
                <a:schemeClr val="tx1"/>
              </a:solidFill>
              <a:latin typeface="Times New Roman" pitchFamily="18" charset="0"/>
              <a:cs typeface="Times New Roman" pitchFamily="18" charset="0"/>
            </a:endParaRPr>
          </a:p>
        </p:txBody>
      </p:sp>
      <p:sp>
        <p:nvSpPr>
          <p:cNvPr id="15" name="Right Triangle 14"/>
          <p:cNvSpPr/>
          <p:nvPr/>
        </p:nvSpPr>
        <p:spPr>
          <a:xfrm rot="10800000">
            <a:off x="7696200" y="0"/>
            <a:ext cx="1447800" cy="1505252"/>
          </a:xfrm>
          <a:prstGeom prst="r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nsertion Sort Steps"/>
          <p:cNvPicPr/>
          <p:nvPr/>
        </p:nvPicPr>
        <p:blipFill rotWithShape="1">
          <a:blip r:embed="rId2">
            <a:extLst>
              <a:ext uri="{28A0092B-C50C-407E-A947-70E740481C1C}">
                <a14:useLocalDpi xmlns:a14="http://schemas.microsoft.com/office/drawing/2010/main" val="0"/>
              </a:ext>
            </a:extLst>
          </a:blip>
          <a:srcRect t="9927"/>
          <a:stretch/>
        </p:blipFill>
        <p:spPr bwMode="auto">
          <a:xfrm>
            <a:off x="2362200" y="2321168"/>
            <a:ext cx="3811905" cy="3776101"/>
          </a:xfrm>
          <a:prstGeom prst="rect">
            <a:avLst/>
          </a:prstGeom>
          <a:noFill/>
          <a:ln>
            <a:noFill/>
          </a:ln>
        </p:spPr>
      </p:pic>
      <p:sp>
        <p:nvSpPr>
          <p:cNvPr id="7" name="Subtitle 2"/>
          <p:cNvSpPr txBox="1">
            <a:spLocks/>
          </p:cNvSpPr>
          <p:nvPr/>
        </p:nvSpPr>
        <p:spPr>
          <a:xfrm>
            <a:off x="381952" y="5961184"/>
            <a:ext cx="7772400" cy="70338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150000"/>
              </a:lnSpc>
            </a:pPr>
            <a:r>
              <a:rPr lang="en-US" sz="1600" dirty="0">
                <a:latin typeface="Times New Roman" pitchFamily="18" charset="0"/>
                <a:cs typeface="Times New Roman" pitchFamily="18" charset="0"/>
              </a:rPr>
              <a:t>Place 1 at the beginning</a:t>
            </a:r>
            <a:endParaRPr lang="en-US" sz="1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468604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914400"/>
            <a:ext cx="7772400" cy="590853"/>
          </a:xfrm>
        </p:spPr>
        <p:txBody>
          <a:bodyPr>
            <a:normAutofit/>
          </a:bodyPr>
          <a:lstStyle/>
          <a:p>
            <a:pPr algn="l">
              <a:lnSpc>
                <a:spcPct val="150000"/>
              </a:lnSpc>
            </a:pPr>
            <a:r>
              <a:rPr lang="en-US" sz="1600" dirty="0">
                <a:latin typeface="Times New Roman" pitchFamily="18" charset="0"/>
                <a:cs typeface="Times New Roman" pitchFamily="18" charset="0"/>
              </a:rPr>
              <a:t>Similarly, place every unsorted element at its correct position.</a:t>
            </a:r>
            <a:endParaRPr lang="en-US" sz="1600" dirty="0">
              <a:solidFill>
                <a:schemeClr val="tx1"/>
              </a:solidFill>
              <a:latin typeface="Times New Roman" pitchFamily="18" charset="0"/>
              <a:cs typeface="Times New Roman" pitchFamily="18" charset="0"/>
            </a:endParaRPr>
          </a:p>
        </p:txBody>
      </p:sp>
      <p:sp>
        <p:nvSpPr>
          <p:cNvPr id="15" name="Right Triangle 14"/>
          <p:cNvSpPr/>
          <p:nvPr/>
        </p:nvSpPr>
        <p:spPr>
          <a:xfrm rot="10800000">
            <a:off x="7696200" y="0"/>
            <a:ext cx="1447800" cy="1505252"/>
          </a:xfrm>
          <a:prstGeom prst="r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p:cNvSpPr txBox="1">
            <a:spLocks/>
          </p:cNvSpPr>
          <p:nvPr/>
        </p:nvSpPr>
        <p:spPr>
          <a:xfrm>
            <a:off x="381952" y="5609492"/>
            <a:ext cx="7772400" cy="70338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150000"/>
              </a:lnSpc>
            </a:pPr>
            <a:r>
              <a:rPr lang="en-US" sz="1600" dirty="0">
                <a:latin typeface="Times New Roman" pitchFamily="18" charset="0"/>
                <a:cs typeface="Times New Roman" pitchFamily="18" charset="0"/>
              </a:rPr>
              <a:t>Place 4 behind 1</a:t>
            </a:r>
            <a:endParaRPr lang="en-US" sz="1600" dirty="0">
              <a:solidFill>
                <a:schemeClr val="tx1"/>
              </a:solidFill>
              <a:latin typeface="Times New Roman" pitchFamily="18" charset="0"/>
              <a:cs typeface="Times New Roman" pitchFamily="18" charset="0"/>
            </a:endParaRPr>
          </a:p>
        </p:txBody>
      </p:sp>
      <p:pic>
        <p:nvPicPr>
          <p:cNvPr id="9" name="Picture 8" descr="Insertion Sort Steps"/>
          <p:cNvPicPr/>
          <p:nvPr/>
        </p:nvPicPr>
        <p:blipFill rotWithShape="1">
          <a:blip r:embed="rId2">
            <a:extLst>
              <a:ext uri="{28A0092B-C50C-407E-A947-70E740481C1C}">
                <a14:useLocalDpi xmlns:a14="http://schemas.microsoft.com/office/drawing/2010/main" val="0"/>
              </a:ext>
            </a:extLst>
          </a:blip>
          <a:srcRect t="8593"/>
          <a:stretch/>
        </p:blipFill>
        <p:spPr bwMode="auto">
          <a:xfrm>
            <a:off x="2666047" y="1505253"/>
            <a:ext cx="3811905" cy="3853512"/>
          </a:xfrm>
          <a:prstGeom prst="rect">
            <a:avLst/>
          </a:prstGeom>
          <a:noFill/>
          <a:ln>
            <a:noFill/>
          </a:ln>
        </p:spPr>
      </p:pic>
    </p:spTree>
    <p:extLst>
      <p:ext uri="{BB962C8B-B14F-4D97-AF65-F5344CB8AC3E}">
        <p14:creationId xmlns:p14="http://schemas.microsoft.com/office/powerpoint/2010/main" val="40272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10800000">
            <a:off x="7696200" y="0"/>
            <a:ext cx="1447800" cy="1505252"/>
          </a:xfrm>
          <a:prstGeom prst="r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p:cNvSpPr txBox="1">
            <a:spLocks/>
          </p:cNvSpPr>
          <p:nvPr/>
        </p:nvSpPr>
        <p:spPr>
          <a:xfrm>
            <a:off x="381952" y="5268350"/>
            <a:ext cx="7772400" cy="70338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lvl="0"/>
            <a:r>
              <a:rPr lang="en-US" sz="1600" dirty="0">
                <a:latin typeface="Times New Roman" pitchFamily="18" charset="0"/>
                <a:cs typeface="Times New Roman" pitchFamily="18" charset="0"/>
              </a:rPr>
              <a:t>Place 3 behind 1 and the array is sorted</a:t>
            </a:r>
          </a:p>
        </p:txBody>
      </p:sp>
      <p:pic>
        <p:nvPicPr>
          <p:cNvPr id="6" name="Picture 5" descr="Insertion Sort Steps"/>
          <p:cNvPicPr/>
          <p:nvPr/>
        </p:nvPicPr>
        <p:blipFill rotWithShape="1">
          <a:blip r:embed="rId2">
            <a:extLst>
              <a:ext uri="{28A0092B-C50C-407E-A947-70E740481C1C}">
                <a14:useLocalDpi xmlns:a14="http://schemas.microsoft.com/office/drawing/2010/main" val="0"/>
              </a:ext>
            </a:extLst>
          </a:blip>
          <a:srcRect t="11711"/>
          <a:stretch/>
        </p:blipFill>
        <p:spPr bwMode="auto">
          <a:xfrm>
            <a:off x="2362199" y="765521"/>
            <a:ext cx="3811905" cy="4455931"/>
          </a:xfrm>
          <a:prstGeom prst="rect">
            <a:avLst/>
          </a:prstGeom>
          <a:noFill/>
          <a:ln>
            <a:noFill/>
          </a:ln>
        </p:spPr>
      </p:pic>
    </p:spTree>
    <p:extLst>
      <p:ext uri="{BB962C8B-B14F-4D97-AF65-F5344CB8AC3E}">
        <p14:creationId xmlns:p14="http://schemas.microsoft.com/office/powerpoint/2010/main" val="234762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10800000">
            <a:off x="7696200" y="0"/>
            <a:ext cx="1447800" cy="1505252"/>
          </a:xfrm>
          <a:prstGeom prst="r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p:cNvSpPr txBox="1">
            <a:spLocks/>
          </p:cNvSpPr>
          <p:nvPr/>
        </p:nvSpPr>
        <p:spPr>
          <a:xfrm>
            <a:off x="228600" y="533400"/>
            <a:ext cx="7772400" cy="20574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pPr>
            <a:r>
              <a:rPr lang="en-US" sz="1600" b="1" dirty="0">
                <a:latin typeface="Times New Roman" pitchFamily="18" charset="0"/>
                <a:cs typeface="Times New Roman" pitchFamily="18" charset="0"/>
              </a:rPr>
              <a:t>Insertion Sort Applications</a:t>
            </a:r>
            <a:endParaRPr lang="en-US" sz="1600" dirty="0">
              <a:latin typeface="Times New Roman" pitchFamily="18" charset="0"/>
              <a:cs typeface="Times New Roman" pitchFamily="18" charset="0"/>
            </a:endParaRPr>
          </a:p>
          <a:p>
            <a:pPr algn="l">
              <a:lnSpc>
                <a:spcPct val="150000"/>
              </a:lnSpc>
            </a:pPr>
            <a:r>
              <a:rPr lang="en-US" sz="1600" dirty="0" smtClean="0">
                <a:latin typeface="Times New Roman" pitchFamily="18" charset="0"/>
                <a:cs typeface="Times New Roman" pitchFamily="18" charset="0"/>
              </a:rPr>
              <a:t>	The </a:t>
            </a:r>
            <a:r>
              <a:rPr lang="en-US" sz="1600" dirty="0">
                <a:latin typeface="Times New Roman" pitchFamily="18" charset="0"/>
                <a:cs typeface="Times New Roman" pitchFamily="18" charset="0"/>
              </a:rPr>
              <a:t>insertion sort is used when:</a:t>
            </a:r>
          </a:p>
          <a:p>
            <a:pPr marL="1085850" lvl="2" indent="-171450" algn="l">
              <a:lnSpc>
                <a:spcPct val="150000"/>
              </a:lnSpc>
              <a:buFont typeface="Arial" pitchFamily="34" charset="0"/>
              <a:buChar char="•"/>
            </a:pPr>
            <a:r>
              <a:rPr lang="en-US" sz="1600" dirty="0">
                <a:latin typeface="Times New Roman" pitchFamily="18" charset="0"/>
                <a:cs typeface="Times New Roman" pitchFamily="18" charset="0"/>
              </a:rPr>
              <a:t>the array is has a small number of elements</a:t>
            </a:r>
          </a:p>
          <a:p>
            <a:pPr marL="1085850" lvl="2" indent="-171450" algn="l">
              <a:lnSpc>
                <a:spcPct val="150000"/>
              </a:lnSpc>
              <a:buFont typeface="Arial" pitchFamily="34" charset="0"/>
              <a:buChar char="•"/>
            </a:pPr>
            <a:r>
              <a:rPr lang="en-US" sz="1600" dirty="0">
                <a:latin typeface="Times New Roman" pitchFamily="18" charset="0"/>
                <a:cs typeface="Times New Roman" pitchFamily="18" charset="0"/>
              </a:rPr>
              <a:t>there are only a few elements left to be sorted</a:t>
            </a:r>
          </a:p>
          <a:p>
            <a:pPr algn="l">
              <a:lnSpc>
                <a:spcPct val="150000"/>
              </a:lnSpc>
            </a:pPr>
            <a:r>
              <a:rPr lang="en-US" sz="1600" dirty="0">
                <a:latin typeface="Times New Roman" pitchFamily="18" charset="0"/>
                <a:cs typeface="Times New Roman" pitchFamily="18" charset="0"/>
              </a:rPr>
              <a:t> </a:t>
            </a:r>
          </a:p>
        </p:txBody>
      </p:sp>
      <p:sp>
        <p:nvSpPr>
          <p:cNvPr id="8" name="Subtitle 2"/>
          <p:cNvSpPr txBox="1">
            <a:spLocks/>
          </p:cNvSpPr>
          <p:nvPr/>
        </p:nvSpPr>
        <p:spPr>
          <a:xfrm>
            <a:off x="838200" y="3505200"/>
            <a:ext cx="7772400" cy="20574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150000"/>
              </a:lnSpc>
            </a:pPr>
            <a:r>
              <a:rPr lang="en-US" sz="3000" b="1" dirty="0" smtClean="0">
                <a:latin typeface="Arial Black" pitchFamily="34" charset="0"/>
                <a:cs typeface="Times New Roman" pitchFamily="18" charset="0"/>
              </a:rPr>
              <a:t>THANK YOU</a:t>
            </a:r>
          </a:p>
          <a:p>
            <a:pPr>
              <a:lnSpc>
                <a:spcPct val="150000"/>
              </a:lnSpc>
            </a:pPr>
            <a:r>
              <a:rPr lang="en-US" sz="2000" b="1" u="sng" dirty="0" smtClean="0">
                <a:solidFill>
                  <a:srgbClr val="FFFF00"/>
                </a:solidFill>
                <a:latin typeface="Times New Roman" pitchFamily="18" charset="0"/>
                <a:cs typeface="Times New Roman" pitchFamily="18" charset="0"/>
              </a:rPr>
              <a:t>Presented </a:t>
            </a:r>
            <a:r>
              <a:rPr lang="en-US" sz="2000" b="1" u="sng" smtClean="0">
                <a:solidFill>
                  <a:srgbClr val="FFFF00"/>
                </a:solidFill>
                <a:latin typeface="Times New Roman" pitchFamily="18" charset="0"/>
                <a:cs typeface="Times New Roman" pitchFamily="18" charset="0"/>
              </a:rPr>
              <a:t>By </a:t>
            </a:r>
            <a:r>
              <a:rPr lang="en-US" sz="2000" b="1" u="sng" smtClean="0">
                <a:solidFill>
                  <a:srgbClr val="FFFF00"/>
                </a:solidFill>
                <a:latin typeface="Times New Roman" pitchFamily="18" charset="0"/>
                <a:cs typeface="Times New Roman" pitchFamily="18" charset="0"/>
              </a:rPr>
              <a:t>byteslides.com</a:t>
            </a:r>
            <a:endParaRPr lang="en-US" sz="2000" u="sng"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22317993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252</Words>
  <Application>Microsoft Office PowerPoint</Application>
  <PresentationFormat>On-screen Show (4:3)</PresentationFormat>
  <Paragraphs>22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WELLCOME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INSERTION SORT ALGORITHM</dc:title>
  <dc:creator>SHER ALI</dc:creator>
  <cp:lastModifiedBy>Repla</cp:lastModifiedBy>
  <cp:revision>8</cp:revision>
  <dcterms:created xsi:type="dcterms:W3CDTF">2006-08-16T00:00:00Z</dcterms:created>
  <dcterms:modified xsi:type="dcterms:W3CDTF">2024-12-21T19:54:51Z</dcterms:modified>
</cp:coreProperties>
</file>